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70" r:id="rId1"/>
  </p:sldMasterIdLst>
  <p:notesMasterIdLst>
    <p:notesMasterId r:id="rId7"/>
  </p:notesMasterIdLst>
  <p:handoutMasterIdLst>
    <p:handoutMasterId r:id="rId8"/>
  </p:handoutMasterIdLst>
  <p:sldIdLst>
    <p:sldId id="463" r:id="rId2"/>
    <p:sldId id="547" r:id="rId3"/>
    <p:sldId id="548" r:id="rId4"/>
    <p:sldId id="549" r:id="rId5"/>
    <p:sldId id="550" r:id="rId6"/>
  </p:sldIdLst>
  <p:sldSz cx="9906000" cy="6858000" type="A4"/>
  <p:notesSz cx="6797675" cy="9928225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DA3C78"/>
    <a:srgbClr val="0066FF"/>
    <a:srgbClr val="FF9933"/>
    <a:srgbClr val="000099"/>
    <a:srgbClr val="577EFB"/>
    <a:srgbClr val="FF6600"/>
    <a:srgbClr val="F2EC00"/>
    <a:srgbClr val="F8F200"/>
  </p:clrMru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996" y="-138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4" d="100"/>
          <a:sy n="74" d="100"/>
        </p:scale>
        <p:origin x="-2112" y="-84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7988" cy="495300"/>
          </a:xfrm>
          <a:prstGeom prst="rect">
            <a:avLst/>
          </a:prstGeom>
        </p:spPr>
        <p:txBody>
          <a:bodyPr vert="horz" lIns="90940" tIns="45470" rIns="90940" bIns="45470" rtlCol="0"/>
          <a:lstStyle>
            <a:lvl1pPr algn="l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wrap="square" lIns="90940" tIns="45470" rIns="90940" bIns="4547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1E7EAE0-2759-4C1E-97F6-BB013766E1F9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31338"/>
            <a:ext cx="2947988" cy="495300"/>
          </a:xfrm>
          <a:prstGeom prst="rect">
            <a:avLst/>
          </a:prstGeom>
        </p:spPr>
        <p:txBody>
          <a:bodyPr vert="horz" lIns="90940" tIns="45470" rIns="90940" bIns="45470" rtlCol="0" anchor="b"/>
          <a:lstStyle>
            <a:lvl1pPr algn="l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31338"/>
            <a:ext cx="2946400" cy="495300"/>
          </a:xfrm>
          <a:prstGeom prst="rect">
            <a:avLst/>
          </a:prstGeom>
        </p:spPr>
        <p:txBody>
          <a:bodyPr vert="horz" wrap="square" lIns="90940" tIns="45470" rIns="90940" bIns="4547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6844358-C2D6-45DF-9E47-A936C2D8E84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7988" cy="495300"/>
          </a:xfrm>
          <a:prstGeom prst="rect">
            <a:avLst/>
          </a:prstGeom>
        </p:spPr>
        <p:txBody>
          <a:bodyPr vert="horz" lIns="90940" tIns="45470" rIns="90940" bIns="4547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wrap="square" lIns="90940" tIns="45470" rIns="90940" bIns="4547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96367D54-2D49-441A-8690-44483D3F4E56}" type="datetimeFigureOut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09613" y="744538"/>
            <a:ext cx="537845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40" tIns="45470" rIns="90940" bIns="4547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1038" y="4714875"/>
            <a:ext cx="5438775" cy="4468813"/>
          </a:xfrm>
          <a:prstGeom prst="rect">
            <a:avLst/>
          </a:prstGeom>
        </p:spPr>
        <p:txBody>
          <a:bodyPr vert="horz" wrap="square" lIns="90940" tIns="45470" rIns="90940" bIns="4547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7988" cy="495300"/>
          </a:xfrm>
          <a:prstGeom prst="rect">
            <a:avLst/>
          </a:prstGeom>
        </p:spPr>
        <p:txBody>
          <a:bodyPr vert="horz" lIns="90940" tIns="45470" rIns="90940" bIns="4547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31338"/>
            <a:ext cx="2946400" cy="495300"/>
          </a:xfrm>
          <a:prstGeom prst="rect">
            <a:avLst/>
          </a:prstGeom>
        </p:spPr>
        <p:txBody>
          <a:bodyPr vert="horz" wrap="square" lIns="90940" tIns="45470" rIns="90940" bIns="4547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79326E76-0172-4E8E-ACB5-9D9B13A629D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Arial" charset="0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Arial" charset="0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Arial" charset="0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Arial" charset="0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Arial" charset="0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ru-RU" smtClean="0">
              <a:cs typeface="Arial" charset="0"/>
            </a:endParaRPr>
          </a:p>
        </p:txBody>
      </p:sp>
      <p:sp>
        <p:nvSpPr>
          <p:cNvPr id="163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F63551C-559F-4B0C-B030-786901361A32}" type="slidenum">
              <a:rPr lang="ru-RU" altLang="ru-RU" smtClean="0">
                <a:cs typeface="Arial" charset="0"/>
              </a:rPr>
              <a:pPr/>
              <a:t>3</a:t>
            </a:fld>
            <a:endParaRPr lang="ru-RU" altLang="ru-RU" smtClean="0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8"/>
          <p:cNvSpPr/>
          <p:nvPr userDrawn="1"/>
        </p:nvSpPr>
        <p:spPr>
          <a:xfrm>
            <a:off x="9752013" y="4846638"/>
            <a:ext cx="153987" cy="201136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ctangle 9"/>
          <p:cNvSpPr/>
          <p:nvPr userDrawn="1"/>
        </p:nvSpPr>
        <p:spPr>
          <a:xfrm>
            <a:off x="9752013" y="0"/>
            <a:ext cx="153987" cy="48466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rgbClr val="00B0F0"/>
              </a:solidFill>
            </a:endParaRPr>
          </a:p>
        </p:txBody>
      </p:sp>
      <p:pic>
        <p:nvPicPr>
          <p:cNvPr id="6" name="Picture 2" descr="C:\Users\Juliana\Desktop\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5313" y="1484313"/>
            <a:ext cx="1951037" cy="266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3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1A58C6-22EA-4D4B-B79C-A36D881C1194}" type="datetime1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540CE-5AD8-4099-9F9F-2AC9781F0653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Juliana\Desktop\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838" y="188913"/>
            <a:ext cx="528637" cy="72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3761D-79D0-46FC-830A-EEE4FC692334}" type="datetime1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60BB3C-CDD0-4C52-B536-BC24EA6E132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1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F4CB4-8F2F-432D-B5AC-801B8A76D2BE}" type="datetime1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32C10-5015-4392-9ECE-C808D442E2D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Juliana\Desktop\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838" y="188913"/>
            <a:ext cx="530225" cy="72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4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4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21E1F1-A354-499C-9E75-AD1E18E36DA4}" type="datetime1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0401E-ADB9-4FD5-AEA2-9E6B6C62866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Juliana\Desktop\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838" y="188913"/>
            <a:ext cx="530225" cy="72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5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5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8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3A8921-E993-4764-BA31-E4A133BA56C1}" type="datetime1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9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469D7-FA51-448E-9B46-01808A1028E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Juliana\Desktop\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838" y="188913"/>
            <a:ext cx="530225" cy="72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02F84-B62E-4C85-8BAD-116FB372EB56}" type="datetime1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DEB7F3-66E7-4D44-BC91-77C13B51AF8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uliana\Desktop\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838" y="188913"/>
            <a:ext cx="530225" cy="72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14863-7F45-4337-832E-55DA9830C025}" type="datetime1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4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AEEAE-73AD-4944-BF8C-4BC5DE7D72D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Juliana\Desktop\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838" y="188913"/>
            <a:ext cx="530225" cy="722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2" y="273052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0" y="1435102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248430-2DBF-4C39-8436-C97966E212AC}" type="datetime1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B759A-5DC5-45CB-9A06-2A2357D9796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Juliana\Desktop\logo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99500" y="5013325"/>
            <a:ext cx="527050" cy="72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637781-6041-423A-A5E0-4C65AD745574}" type="datetime1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24C4A-F522-4F3E-B438-473232443D6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628B6F-B84D-4C51-9222-415B1B354B14}" type="datetime1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74407E-7391-4E94-A15E-34170A8CF92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36373-BAD5-4B06-B0D6-9AC2F25415E6}" type="datetime1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04067-41FE-4239-9414-89287FF8AE2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10">
          <a:fgClr>
            <a:srgbClr val="D9D9D9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95300" y="274638"/>
            <a:ext cx="8915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95300" y="1600200"/>
            <a:ext cx="8915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0"/>
            <a:ext cx="2311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1350F85F-F309-44BE-9358-538C10568659}" type="datetime1">
              <a:rPr lang="ru-RU"/>
              <a:pPr>
                <a:defRPr/>
              </a:pPr>
              <a:t>27.03.2017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0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0"/>
            <a:ext cx="2311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E70EF7C-3147-4ED3-B4F6-96C84347350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352" r:id="rId1"/>
    <p:sldLayoutId id="2147485353" r:id="rId2"/>
    <p:sldLayoutId id="2147485349" r:id="rId3"/>
    <p:sldLayoutId id="2147485354" r:id="rId4"/>
    <p:sldLayoutId id="2147485355" r:id="rId5"/>
    <p:sldLayoutId id="2147485356" r:id="rId6"/>
    <p:sldLayoutId id="2147485357" r:id="rId7"/>
    <p:sldLayoutId id="2147485358" r:id="rId8"/>
    <p:sldLayoutId id="2147485359" r:id="rId9"/>
    <p:sldLayoutId id="2147485350" r:id="rId10"/>
    <p:sldLayoutId id="214748535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Arial" charset="0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itchFamily="34" charset="0"/>
          <a:ea typeface="Arial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3200" kern="1200">
          <a:solidFill>
            <a:schemeClr val="tx1"/>
          </a:solidFill>
          <a:latin typeface="+mn-lt"/>
          <a:ea typeface="Arial" charset="0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800" kern="1200">
          <a:solidFill>
            <a:schemeClr val="tx1"/>
          </a:solidFill>
          <a:latin typeface="+mn-lt"/>
          <a:ea typeface="Arial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Arial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000" kern="1200">
          <a:solidFill>
            <a:schemeClr val="tx1"/>
          </a:solidFill>
          <a:latin typeface="+mn-lt"/>
          <a:ea typeface="Arial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2000" kern="1200">
          <a:solidFill>
            <a:schemeClr val="tx1"/>
          </a:solidFill>
          <a:latin typeface="+mn-lt"/>
          <a:ea typeface="Arial" charset="0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Office_Word1.docx"/><Relationship Id="rId2" Type="http://schemas.openxmlformats.org/officeDocument/2006/relationships/slideLayout" Target="../slideLayouts/slideLayout8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66750" y="1785938"/>
            <a:ext cx="5002213" cy="2857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0" y="1557338"/>
            <a:ext cx="704850" cy="5300662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shade val="30000"/>
                  <a:satMod val="115000"/>
                </a:schemeClr>
              </a:gs>
              <a:gs pos="50000">
                <a:schemeClr val="bg1">
                  <a:lumMod val="7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1268" name="Номер слайда 9"/>
          <p:cNvSpPr>
            <a:spLocks noGrp="1"/>
          </p:cNvSpPr>
          <p:nvPr>
            <p:ph type="sldNum" sz="quarter" idx="12"/>
          </p:nvPr>
        </p:nvSpPr>
        <p:spPr bwMode="auto">
          <a:xfrm>
            <a:off x="7099300" y="5157788"/>
            <a:ext cx="2311400" cy="1563687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endParaRPr lang="ru-RU" altLang="ru-RU" smtClean="0">
              <a:latin typeface="Arial" charset="0"/>
              <a:cs typeface="Arial" charset="0"/>
            </a:endParaRPr>
          </a:p>
        </p:txBody>
      </p:sp>
      <p:sp>
        <p:nvSpPr>
          <p:cNvPr id="11269" name="TextBox 6"/>
          <p:cNvSpPr txBox="1">
            <a:spLocks noChangeArrowheads="1"/>
          </p:cNvSpPr>
          <p:nvPr/>
        </p:nvSpPr>
        <p:spPr bwMode="auto">
          <a:xfrm>
            <a:off x="965200" y="4992688"/>
            <a:ext cx="82851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1600" b="1"/>
              <a:t>  </a:t>
            </a:r>
          </a:p>
          <a:p>
            <a:pPr eaLnBrk="1" hangingPunct="1"/>
            <a:endParaRPr lang="ru-RU" altLang="ru-RU" sz="1600" b="1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0" y="0"/>
            <a:ext cx="452438" cy="685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5400000" algn="t" rotWithShape="0">
              <a:srgbClr val="808080">
                <a:alpha val="39998"/>
              </a:srgbClr>
            </a:outerShdw>
          </a:effectLst>
          <a:extLst/>
        </p:spPr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bg1"/>
              </a:solidFill>
              <a:latin typeface="+mn-lt"/>
              <a:cs typeface="+mn-cs"/>
            </a:endParaRPr>
          </a:p>
        </p:txBody>
      </p:sp>
      <p:sp>
        <p:nvSpPr>
          <p:cNvPr id="11271" name="Подзаголовок 4"/>
          <p:cNvSpPr txBox="1">
            <a:spLocks/>
          </p:cNvSpPr>
          <p:nvPr/>
        </p:nvSpPr>
        <p:spPr bwMode="auto">
          <a:xfrm>
            <a:off x="903288" y="2060575"/>
            <a:ext cx="4481512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1" hangingPunct="1"/>
            <a:r>
              <a:rPr lang="ru-RU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Анализ Интернет -  ресурсов по проблеме профессионального самоопределения </a:t>
            </a:r>
            <a:endParaRPr lang="ru-RU" altLang="ru-RU" sz="32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Нашивка 12"/>
          <p:cNvSpPr/>
          <p:nvPr/>
        </p:nvSpPr>
        <p:spPr>
          <a:xfrm>
            <a:off x="8818563" y="0"/>
            <a:ext cx="863600" cy="568325"/>
          </a:xfrm>
          <a:prstGeom prst="chevr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Нашивка 15"/>
          <p:cNvSpPr/>
          <p:nvPr/>
        </p:nvSpPr>
        <p:spPr>
          <a:xfrm>
            <a:off x="7954963" y="0"/>
            <a:ext cx="863600" cy="568325"/>
          </a:xfrm>
          <a:prstGeom prst="chevron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5370" name="TextBox 1"/>
          <p:cNvSpPr txBox="1">
            <a:spLocks noChangeArrowheads="1"/>
          </p:cNvSpPr>
          <p:nvPr/>
        </p:nvSpPr>
        <p:spPr bwMode="auto">
          <a:xfrm>
            <a:off x="941388" y="115888"/>
            <a:ext cx="7105650" cy="5842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>
              <a:defRPr/>
            </a:pPr>
            <a:endParaRPr kumimoji="0" lang="ru-RU" sz="1600" b="1" cap="all" dirty="0" smtClean="0">
              <a:solidFill>
                <a:srgbClr val="7F7F7F"/>
              </a:solidFill>
            </a:endParaRPr>
          </a:p>
          <a:p>
            <a:pPr>
              <a:defRPr/>
            </a:pPr>
            <a:r>
              <a:rPr kumimoji="0" lang="ru-RU" sz="1600" b="1" cap="all" dirty="0" err="1" smtClean="0">
                <a:solidFill>
                  <a:srgbClr val="7F7F7F"/>
                </a:solidFill>
              </a:rPr>
              <a:t>профориентационный</a:t>
            </a:r>
            <a:r>
              <a:rPr kumimoji="0" lang="ru-RU" sz="1600" b="1" cap="all" dirty="0" smtClean="0">
                <a:solidFill>
                  <a:srgbClr val="7F7F7F"/>
                </a:solidFill>
              </a:rPr>
              <a:t> портал  Кузбасса</a:t>
            </a:r>
          </a:p>
        </p:txBody>
      </p:sp>
      <p:pic>
        <p:nvPicPr>
          <p:cNvPr id="11275" name="Picture 12" descr="C:\Users\pfetzer\Documents\презентация.jpeg"/>
          <p:cNvPicPr>
            <a:picLocks noChangeAspect="1" noChangeArrowheads="1"/>
          </p:cNvPicPr>
          <p:nvPr/>
        </p:nvPicPr>
        <p:blipFill>
          <a:blip r:embed="rId2" cstate="print"/>
          <a:srcRect l="18559" r="9572"/>
          <a:stretch>
            <a:fillRect/>
          </a:stretch>
        </p:blipFill>
        <p:spPr bwMode="auto">
          <a:xfrm>
            <a:off x="5707063" y="1751013"/>
            <a:ext cx="4140200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6" name="Прямоугольник 13"/>
          <p:cNvSpPr>
            <a:spLocks noChangeArrowheads="1"/>
          </p:cNvSpPr>
          <p:nvPr/>
        </p:nvSpPr>
        <p:spPr bwMode="auto">
          <a:xfrm>
            <a:off x="4376738" y="4813300"/>
            <a:ext cx="525621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/>
              <a:t>Пфетцер А. А.</a:t>
            </a:r>
          </a:p>
          <a:p>
            <a:pPr algn="r"/>
            <a:r>
              <a:rPr lang="ru-RU"/>
              <a:t>методист ЦПиПС ГБУ ДПО «КРИРПО»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7580313" y="6308725"/>
            <a:ext cx="23114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2556A905-5499-40A7-A825-EA9939DD3AAC}" type="slidenum">
              <a:rPr lang="ru-RU" altLang="ru-RU" smtClean="0">
                <a:latin typeface="Arial" charset="0"/>
                <a:cs typeface="Arial" charset="0"/>
              </a:rPr>
              <a:pPr/>
              <a:t>2</a:t>
            </a:fld>
            <a:endParaRPr lang="ru-RU" altLang="ru-RU" smtClean="0">
              <a:latin typeface="Arial" charset="0"/>
              <a:cs typeface="Arial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496888"/>
            <a:ext cx="7185025" cy="392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Shape 34"/>
          <p:cNvSpPr>
            <a:spLocks noChangeArrowheads="1"/>
          </p:cNvSpPr>
          <p:nvPr/>
        </p:nvSpPr>
        <p:spPr bwMode="auto">
          <a:xfrm>
            <a:off x="-22225" y="-7938"/>
            <a:ext cx="9928225" cy="628651"/>
          </a:xfrm>
          <a:prstGeom prst="rect">
            <a:avLst/>
          </a:prstGeom>
          <a:solidFill>
            <a:srgbClr val="9BBB59"/>
          </a:solidFill>
          <a:ln>
            <a:noFill/>
          </a:ln>
          <a:effectLst>
            <a:outerShdw blurRad="50800" dist="38100" dir="2700000" algn="tl" rotWithShape="0">
              <a:srgbClr val="808080">
                <a:alpha val="39998"/>
              </a:srgbClr>
            </a:outerShdw>
          </a:effectLst>
          <a:extLst/>
        </p:spPr>
        <p:txBody>
          <a:bodyPr lIns="91425" tIns="91425" rIns="91425" bIns="91425" anchor="ctr"/>
          <a:lstStyle/>
          <a:p>
            <a:pPr eaLnBrk="1" hangingPunct="1">
              <a:defRPr/>
            </a:pPr>
            <a:endParaRPr lang="ru-RU" b="1"/>
          </a:p>
        </p:txBody>
      </p:sp>
      <p:sp>
        <p:nvSpPr>
          <p:cNvPr id="8" name="Нашивка 7"/>
          <p:cNvSpPr/>
          <p:nvPr/>
        </p:nvSpPr>
        <p:spPr>
          <a:xfrm>
            <a:off x="9263063" y="-7938"/>
            <a:ext cx="561975" cy="628651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Нашивка 8"/>
          <p:cNvSpPr/>
          <p:nvPr/>
        </p:nvSpPr>
        <p:spPr>
          <a:xfrm>
            <a:off x="8759825" y="0"/>
            <a:ext cx="561975" cy="628650"/>
          </a:xfrm>
          <a:prstGeom prst="chevron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2295" name="TextBox 8"/>
          <p:cNvSpPr txBox="1">
            <a:spLocks noChangeArrowheads="1"/>
          </p:cNvSpPr>
          <p:nvPr/>
        </p:nvSpPr>
        <p:spPr bwMode="auto">
          <a:xfrm>
            <a:off x="0" y="0"/>
            <a:ext cx="9201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1349" name="Прямоугольник 2"/>
          <p:cNvSpPr>
            <a:spLocks noChangeArrowheads="1"/>
          </p:cNvSpPr>
          <p:nvPr/>
        </p:nvSpPr>
        <p:spPr bwMode="auto">
          <a:xfrm>
            <a:off x="484188" y="981075"/>
            <a:ext cx="9144000" cy="33813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 </a:t>
            </a:r>
            <a:endParaRPr lang="ru-RU" sz="2000" b="1" dirty="0">
              <a:latin typeface="+mj-lt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8313" y="6246813"/>
            <a:ext cx="8256587" cy="3683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Профориентационный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портал Кузбасса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44488" y="981075"/>
            <a:ext cx="9072562" cy="14763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b="1" cap="all" dirty="0"/>
              <a:t>Концепция организационно-педагогического сопровождения профессионального самоопределения ОБУЧАЮЩИХСЯ</a:t>
            </a:r>
            <a:br>
              <a:rPr lang="ru-RU" b="1" cap="all" dirty="0"/>
            </a:br>
            <a:r>
              <a:rPr lang="ru-RU" b="1" cap="all" dirty="0"/>
              <a:t>в условиях непрерывности образования (ФГАУ «ФИРО»)</a:t>
            </a:r>
          </a:p>
          <a:p>
            <a:pPr>
              <a:defRPr/>
            </a:pPr>
            <a:endParaRPr lang="ru-RU" b="1" cap="all" dirty="0"/>
          </a:p>
          <a:p>
            <a:pPr>
              <a:defRPr/>
            </a:pPr>
            <a:endParaRPr lang="ru-RU" dirty="0"/>
          </a:p>
        </p:txBody>
      </p:sp>
      <p:sp>
        <p:nvSpPr>
          <p:cNvPr id="12299" name="Rectangle 2"/>
          <p:cNvSpPr>
            <a:spLocks noChangeArrowheads="1"/>
          </p:cNvSpPr>
          <p:nvPr/>
        </p:nvSpPr>
        <p:spPr bwMode="auto">
          <a:xfrm>
            <a:off x="0" y="1920875"/>
            <a:ext cx="9417050" cy="369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0850" algn="just">
              <a:tabLst>
                <a:tab pos="265113" algn="l"/>
              </a:tabLst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Направление «Информационное обеспечение»</a:t>
            </a:r>
          </a:p>
          <a:p>
            <a:pPr indent="450850" algn="just">
              <a:tabLst>
                <a:tab pos="265113" algn="l"/>
              </a:tabLst>
            </a:pPr>
            <a:endParaRPr lang="ru-RU" sz="1400"/>
          </a:p>
          <a:p>
            <a:pPr indent="450850" algn="just">
              <a:tabLst>
                <a:tab pos="265113" algn="l"/>
              </a:tabLst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Предполагает формирование системы информационного сопровождения профессионального самоопределения на различных уровнях, включая:</a:t>
            </a:r>
            <a:endParaRPr lang="ru-RU" sz="2000"/>
          </a:p>
          <a:p>
            <a:pPr indent="450850" algn="just">
              <a:buFontTx/>
              <a:buChar char="•"/>
              <a:tabLst>
                <a:tab pos="265113" algn="l"/>
              </a:tabLst>
            </a:pPr>
            <a:r>
              <a:rPr lang="ru-RU" sz="2000" b="1">
                <a:latin typeface="Times New Roman" pitchFamily="18" charset="0"/>
                <a:cs typeface="Times New Roman" pitchFamily="18" charset="0"/>
              </a:rPr>
              <a:t>формирование развитие  системы тематических Интернет-ресурсов федерального и регионального уровня;</a:t>
            </a:r>
            <a:endParaRPr lang="ru-RU" sz="2000" b="1"/>
          </a:p>
          <a:p>
            <a:pPr indent="450850" algn="just">
              <a:buFontTx/>
              <a:buChar char="•"/>
              <a:tabLst>
                <a:tab pos="265113" algn="l"/>
              </a:tabLst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издание специализированного журнала для подростков и молодежи по проблемам профессионального самоопределения;</a:t>
            </a:r>
            <a:endParaRPr lang="ru-RU" sz="2000"/>
          </a:p>
          <a:p>
            <a:pPr indent="450850" algn="just">
              <a:buFontTx/>
              <a:buChar char="•"/>
              <a:tabLst>
                <a:tab pos="265113" algn="l"/>
              </a:tabLst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формирование и систематическое обновление открытого банка потребительских профилей профессий;</a:t>
            </a:r>
            <a:endParaRPr lang="ru-RU" sz="2000"/>
          </a:p>
          <a:p>
            <a:pPr indent="450850" algn="just">
              <a:buFontTx/>
              <a:buChar char="•"/>
              <a:tabLst>
                <a:tab pos="265113" algn="l"/>
              </a:tabLst>
            </a:pPr>
            <a:r>
              <a:rPr lang="ru-RU" sz="2000">
                <a:latin typeface="Times New Roman" pitchFamily="18" charset="0"/>
                <a:cs typeface="Times New Roman" pitchFamily="18" charset="0"/>
              </a:rPr>
              <a:t>подготовка пакета видеоматериалов профориентационной направленности по новым и высокотехнологичным профессиям и обеспечение их доступности.</a:t>
            </a:r>
            <a:endParaRPr lang="ru-RU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7580313" y="6308725"/>
            <a:ext cx="23114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8036B60C-BA71-4624-972A-5EC9B4D7BF1D}" type="slidenum">
              <a:rPr lang="ru-RU" altLang="ru-RU" smtClean="0">
                <a:latin typeface="Arial" charset="0"/>
                <a:cs typeface="Arial" charset="0"/>
              </a:rPr>
              <a:pPr/>
              <a:t>3</a:t>
            </a:fld>
            <a:endParaRPr lang="ru-RU" altLang="ru-RU" smtClean="0">
              <a:latin typeface="Arial" charset="0"/>
              <a:cs typeface="Arial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496888"/>
            <a:ext cx="7185025" cy="392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Shape 34"/>
          <p:cNvSpPr>
            <a:spLocks noChangeArrowheads="1"/>
          </p:cNvSpPr>
          <p:nvPr/>
        </p:nvSpPr>
        <p:spPr bwMode="auto">
          <a:xfrm>
            <a:off x="-22225" y="-7938"/>
            <a:ext cx="9928225" cy="628651"/>
          </a:xfrm>
          <a:prstGeom prst="rect">
            <a:avLst/>
          </a:prstGeom>
          <a:solidFill>
            <a:srgbClr val="9BBB59"/>
          </a:solidFill>
          <a:ln>
            <a:noFill/>
          </a:ln>
          <a:effectLst>
            <a:outerShdw blurRad="50800" dist="38100" dir="2700000" algn="tl" rotWithShape="0">
              <a:srgbClr val="808080">
                <a:alpha val="39998"/>
              </a:srgbClr>
            </a:outerShdw>
          </a:effectLst>
          <a:extLst/>
        </p:spPr>
        <p:txBody>
          <a:bodyPr lIns="91425" tIns="91425" rIns="91425" bIns="91425" anchor="ctr"/>
          <a:lstStyle/>
          <a:p>
            <a:pPr eaLnBrk="1" hangingPunct="1">
              <a:defRPr/>
            </a:pPr>
            <a:endParaRPr lang="ru-RU" b="1"/>
          </a:p>
        </p:txBody>
      </p:sp>
      <p:sp>
        <p:nvSpPr>
          <p:cNvPr id="8" name="Нашивка 7"/>
          <p:cNvSpPr/>
          <p:nvPr/>
        </p:nvSpPr>
        <p:spPr>
          <a:xfrm>
            <a:off x="9263063" y="-7938"/>
            <a:ext cx="561975" cy="628651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Нашивка 8"/>
          <p:cNvSpPr/>
          <p:nvPr/>
        </p:nvSpPr>
        <p:spPr>
          <a:xfrm>
            <a:off x="8759825" y="0"/>
            <a:ext cx="561975" cy="628650"/>
          </a:xfrm>
          <a:prstGeom prst="chevron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3319" name="TextBox 8"/>
          <p:cNvSpPr txBox="1">
            <a:spLocks noChangeArrowheads="1"/>
          </p:cNvSpPr>
          <p:nvPr/>
        </p:nvSpPr>
        <p:spPr bwMode="auto">
          <a:xfrm>
            <a:off x="0" y="0"/>
            <a:ext cx="9201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1349" name="Прямоугольник 2"/>
          <p:cNvSpPr>
            <a:spLocks noChangeArrowheads="1"/>
          </p:cNvSpPr>
          <p:nvPr/>
        </p:nvSpPr>
        <p:spPr bwMode="auto">
          <a:xfrm>
            <a:off x="484188" y="981075"/>
            <a:ext cx="9144000" cy="33813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 </a:t>
            </a:r>
            <a:endParaRPr lang="ru-RU" sz="2000" b="1" dirty="0">
              <a:latin typeface="+mj-lt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 flipV="1">
            <a:off x="468313" y="6615113"/>
            <a:ext cx="8256587" cy="36988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13322" name="Picture 12" descr="C:\Documents and Settings\pev\Рабочий стол\Траектория 1.bmp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5" y="0"/>
            <a:ext cx="3744913" cy="328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3" name="Picture 13" descr="C:\Documents and Settings\pev\Рабочий стол\Мой ориентир.bmp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32275" y="0"/>
            <a:ext cx="5329238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4" name="Picture 14" descr="C:\Documents and Settings\pev\Рабочий стол\Образовательная инициатива.bmp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52550" y="3716338"/>
            <a:ext cx="6121400" cy="244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7580313" y="6308725"/>
            <a:ext cx="23114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84641FB6-A992-41D9-A4D7-A9BA04760081}" type="slidenum">
              <a:rPr lang="ru-RU" altLang="ru-RU" smtClean="0">
                <a:latin typeface="Arial" charset="0"/>
                <a:cs typeface="Arial" charset="0"/>
              </a:rPr>
              <a:pPr/>
              <a:t>4</a:t>
            </a:fld>
            <a:endParaRPr lang="ru-RU" altLang="ru-RU" smtClean="0">
              <a:latin typeface="Arial" charset="0"/>
              <a:cs typeface="Arial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496888"/>
            <a:ext cx="7185025" cy="392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Shape 34"/>
          <p:cNvSpPr>
            <a:spLocks noChangeArrowheads="1"/>
          </p:cNvSpPr>
          <p:nvPr/>
        </p:nvSpPr>
        <p:spPr bwMode="auto">
          <a:xfrm>
            <a:off x="-22225" y="-7938"/>
            <a:ext cx="9928225" cy="628651"/>
          </a:xfrm>
          <a:prstGeom prst="rect">
            <a:avLst/>
          </a:prstGeom>
          <a:solidFill>
            <a:srgbClr val="9BBB59"/>
          </a:solidFill>
          <a:ln>
            <a:noFill/>
          </a:ln>
          <a:effectLst>
            <a:outerShdw blurRad="50800" dist="38100" dir="2700000" algn="tl" rotWithShape="0">
              <a:srgbClr val="808080">
                <a:alpha val="39998"/>
              </a:srgbClr>
            </a:outerShdw>
          </a:effectLst>
          <a:extLst/>
        </p:spPr>
        <p:txBody>
          <a:bodyPr lIns="91425" tIns="91425" rIns="91425" bIns="91425" anchor="ctr"/>
          <a:lstStyle/>
          <a:p>
            <a:pPr eaLnBrk="1" hangingPunct="1">
              <a:defRPr/>
            </a:pPr>
            <a:endParaRPr lang="ru-RU" b="1"/>
          </a:p>
        </p:txBody>
      </p:sp>
      <p:sp>
        <p:nvSpPr>
          <p:cNvPr id="8" name="Нашивка 7"/>
          <p:cNvSpPr/>
          <p:nvPr/>
        </p:nvSpPr>
        <p:spPr>
          <a:xfrm>
            <a:off x="9263063" y="-7938"/>
            <a:ext cx="561975" cy="628651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Нашивка 8"/>
          <p:cNvSpPr/>
          <p:nvPr/>
        </p:nvSpPr>
        <p:spPr>
          <a:xfrm>
            <a:off x="8759825" y="0"/>
            <a:ext cx="561975" cy="628650"/>
          </a:xfrm>
          <a:prstGeom prst="chevron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8313" y="6246813"/>
            <a:ext cx="8256587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Профориентационный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портал Кузбасса </a:t>
            </a:r>
          </a:p>
          <a:p>
            <a:pPr eaLnBrk="1" hangingPunct="1">
              <a:defRPr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26" name="Object 9"/>
          <p:cNvGraphicFramePr>
            <a:graphicFrameLocks noChangeAspect="1"/>
          </p:cNvGraphicFramePr>
          <p:nvPr/>
        </p:nvGraphicFramePr>
        <p:xfrm>
          <a:off x="0" y="765175"/>
          <a:ext cx="9906000" cy="5472113"/>
        </p:xfrm>
        <a:graphic>
          <a:graphicData uri="http://schemas.openxmlformats.org/presentationml/2006/ole">
            <p:oleObj spid="_x0000_s1026" name="Документ" r:id="rId3" imgW="10260859" imgH="6155689" progId="Word.Documen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Номер слайда 4"/>
          <p:cNvSpPr>
            <a:spLocks noGrp="1"/>
          </p:cNvSpPr>
          <p:nvPr>
            <p:ph type="sldNum" sz="quarter" idx="12"/>
          </p:nvPr>
        </p:nvSpPr>
        <p:spPr bwMode="auto">
          <a:xfrm>
            <a:off x="7580313" y="6308725"/>
            <a:ext cx="2311400" cy="365125"/>
          </a:xfrm>
          <a:noFill/>
          <a:ln>
            <a:miter lim="800000"/>
            <a:headEnd/>
            <a:tailEnd/>
          </a:ln>
        </p:spPr>
        <p:txBody>
          <a:bodyPr/>
          <a:lstStyle/>
          <a:p>
            <a:fld id="{60ADC367-FC2A-4FC0-A35D-8692883BBB10}" type="slidenum">
              <a:rPr lang="ru-RU" altLang="ru-RU" smtClean="0">
                <a:latin typeface="Arial" charset="0"/>
                <a:cs typeface="Arial" charset="0"/>
              </a:rPr>
              <a:pPr/>
              <a:t>5</a:t>
            </a:fld>
            <a:endParaRPr lang="ru-RU" altLang="ru-RU" smtClean="0">
              <a:latin typeface="Arial" charset="0"/>
              <a:cs typeface="Arial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496888"/>
            <a:ext cx="7185025" cy="392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7" name="Shape 34"/>
          <p:cNvSpPr>
            <a:spLocks noChangeArrowheads="1"/>
          </p:cNvSpPr>
          <p:nvPr/>
        </p:nvSpPr>
        <p:spPr bwMode="auto">
          <a:xfrm>
            <a:off x="-22225" y="-7938"/>
            <a:ext cx="9928225" cy="628651"/>
          </a:xfrm>
          <a:prstGeom prst="rect">
            <a:avLst/>
          </a:prstGeom>
          <a:solidFill>
            <a:srgbClr val="9BBB59"/>
          </a:solidFill>
          <a:ln>
            <a:noFill/>
          </a:ln>
          <a:effectLst>
            <a:outerShdw blurRad="50800" dist="38100" dir="2700000" algn="tl" rotWithShape="0">
              <a:srgbClr val="808080">
                <a:alpha val="39998"/>
              </a:srgbClr>
            </a:outerShdw>
          </a:effectLst>
          <a:extLst/>
        </p:spPr>
        <p:txBody>
          <a:bodyPr lIns="91425" tIns="91425" rIns="91425" bIns="91425" anchor="ctr"/>
          <a:lstStyle/>
          <a:p>
            <a:pPr eaLnBrk="1" hangingPunct="1">
              <a:defRPr/>
            </a:pPr>
            <a:endParaRPr lang="ru-RU" b="1"/>
          </a:p>
        </p:txBody>
      </p:sp>
      <p:sp>
        <p:nvSpPr>
          <p:cNvPr id="8" name="Нашивка 7"/>
          <p:cNvSpPr/>
          <p:nvPr/>
        </p:nvSpPr>
        <p:spPr>
          <a:xfrm>
            <a:off x="9263063" y="-7938"/>
            <a:ext cx="561975" cy="628651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9" name="Нашивка 8"/>
          <p:cNvSpPr/>
          <p:nvPr/>
        </p:nvSpPr>
        <p:spPr>
          <a:xfrm>
            <a:off x="8759825" y="0"/>
            <a:ext cx="561975" cy="628650"/>
          </a:xfrm>
          <a:prstGeom prst="chevron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4343" name="TextBox 8"/>
          <p:cNvSpPr txBox="1">
            <a:spLocks noChangeArrowheads="1"/>
          </p:cNvSpPr>
          <p:nvPr/>
        </p:nvSpPr>
        <p:spPr bwMode="auto">
          <a:xfrm>
            <a:off x="0" y="0"/>
            <a:ext cx="9201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ru-RU" altLang="ru-RU" sz="24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1349" name="Прямоугольник 2"/>
          <p:cNvSpPr>
            <a:spLocks noChangeArrowheads="1"/>
          </p:cNvSpPr>
          <p:nvPr/>
        </p:nvSpPr>
        <p:spPr bwMode="auto">
          <a:xfrm>
            <a:off x="484188" y="981075"/>
            <a:ext cx="9144000" cy="338138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Arial" pitchFamily="34" charset="0"/>
                <a:cs typeface="Arial" pitchFamily="34" charset="0"/>
              </a:rPr>
              <a:t> </a:t>
            </a:r>
            <a:endParaRPr lang="ru-RU" sz="2000" b="1" dirty="0">
              <a:latin typeface="+mj-lt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8313" y="6246813"/>
            <a:ext cx="8256587" cy="36830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ru-RU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Профориентационный</a:t>
            </a:r>
            <a:r>
              <a:rPr lang="ru-RU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 портал Кузбасса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44488" y="981075"/>
            <a:ext cx="9072562" cy="267811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ru-RU" b="1" cap="all" dirty="0"/>
          </a:p>
          <a:p>
            <a:pPr>
              <a:defRPr/>
            </a:pPr>
            <a:endParaRPr lang="ru-RU" b="1" cap="all" dirty="0"/>
          </a:p>
          <a:p>
            <a:pPr>
              <a:defRPr/>
            </a:pPr>
            <a:endParaRPr lang="ru-RU" sz="4800" b="1" cap="all" dirty="0"/>
          </a:p>
          <a:p>
            <a:pPr>
              <a:defRPr/>
            </a:pPr>
            <a:endParaRPr lang="ru-RU" sz="4800" b="1" cap="all" dirty="0"/>
          </a:p>
          <a:p>
            <a:pPr>
              <a:defRPr/>
            </a:pPr>
            <a:endParaRPr lang="ru-RU" b="1" cap="all" dirty="0"/>
          </a:p>
          <a:p>
            <a:pPr>
              <a:defRPr/>
            </a:pPr>
            <a:endParaRPr lang="ru-RU" dirty="0"/>
          </a:p>
        </p:txBody>
      </p:sp>
      <p:sp>
        <p:nvSpPr>
          <p:cNvPr id="14347" name="Rectangle 2"/>
          <p:cNvSpPr>
            <a:spLocks noChangeArrowheads="1"/>
          </p:cNvSpPr>
          <p:nvPr/>
        </p:nvSpPr>
        <p:spPr bwMode="auto">
          <a:xfrm>
            <a:off x="0" y="3567113"/>
            <a:ext cx="94170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50850" algn="just">
              <a:tabLst>
                <a:tab pos="265113" algn="l"/>
              </a:tabLst>
            </a:pPr>
            <a:endParaRPr lang="ru-RU" sz="2000"/>
          </a:p>
        </p:txBody>
      </p:sp>
      <p:pic>
        <p:nvPicPr>
          <p:cNvPr id="14348" name="Picture 2" descr="C:\Documents and Settings\pev\Рабочий стол\профориетаци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1113" y="2708275"/>
            <a:ext cx="7043737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9" name="Rectangle 3"/>
          <p:cNvSpPr>
            <a:spLocks noChangeArrowheads="1"/>
          </p:cNvSpPr>
          <p:nvPr/>
        </p:nvSpPr>
        <p:spPr bwMode="auto">
          <a:xfrm>
            <a:off x="0" y="796925"/>
            <a:ext cx="9906000" cy="199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indent="449263" algn="just">
              <a:lnSpc>
                <a:spcPct val="150000"/>
              </a:lnSpc>
            </a:pPr>
            <a:r>
              <a:rPr lang="ru-RU" sz="1400" b="1">
                <a:latin typeface="Times New Roman" pitchFamily="18" charset="0"/>
                <a:cs typeface="Times New Roman" pitchFamily="18" charset="0"/>
              </a:rPr>
              <a:t>Профориентационный портал обеспечивает оперативное и объективное информирование профессионально самоопределяющейся молодежи об особенностях  функционирования  различных сфер профессиональной деятельности с учетом социально-экономической ситуации развития региона, а так же организационно-педагогического сопровождения процесса выбора профессии и построения профессиональной карьеры  в соответствии с личными интересами, возможностями обучающихся  и потребностями регионального рынка труда в наиболее востребованных специальностях. </a:t>
            </a:r>
            <a:endParaRPr lang="ru-RU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17133</TotalTime>
  <Words>170</Words>
  <Application>Microsoft Office PowerPoint</Application>
  <PresentationFormat>Лист A4 (210x297 мм)</PresentationFormat>
  <Paragraphs>34</Paragraphs>
  <Slides>5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Calibri</vt:lpstr>
      <vt:lpstr>Times New Roman</vt:lpstr>
      <vt:lpstr>Тема Office</vt:lpstr>
      <vt:lpstr>Документ Microsoft Office Word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Juliana</dc:creator>
  <cp:lastModifiedBy>galex</cp:lastModifiedBy>
  <cp:revision>1367</cp:revision>
  <cp:lastPrinted>2015-09-11T09:47:55Z</cp:lastPrinted>
  <dcterms:created xsi:type="dcterms:W3CDTF">2013-03-25T12:57:16Z</dcterms:created>
  <dcterms:modified xsi:type="dcterms:W3CDTF">2017-03-27T02:13:26Z</dcterms:modified>
</cp:coreProperties>
</file>